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5"/>
  </p:notesMasterIdLst>
  <p:sldIdLst>
    <p:sldId id="424" r:id="rId2"/>
    <p:sldId id="374" r:id="rId3"/>
    <p:sldId id="381" r:id="rId4"/>
    <p:sldId id="312" r:id="rId5"/>
    <p:sldId id="395" r:id="rId6"/>
    <p:sldId id="375" r:id="rId7"/>
    <p:sldId id="407" r:id="rId8"/>
    <p:sldId id="352" r:id="rId9"/>
    <p:sldId id="388" r:id="rId10"/>
    <p:sldId id="406" r:id="rId11"/>
    <p:sldId id="383" r:id="rId12"/>
    <p:sldId id="376" r:id="rId13"/>
    <p:sldId id="260" r:id="rId14"/>
    <p:sldId id="409" r:id="rId15"/>
    <p:sldId id="408" r:id="rId16"/>
    <p:sldId id="410" r:id="rId17"/>
    <p:sldId id="378" r:id="rId18"/>
    <p:sldId id="411" r:id="rId19"/>
    <p:sldId id="398" r:id="rId20"/>
    <p:sldId id="264" r:id="rId21"/>
    <p:sldId id="403" r:id="rId22"/>
    <p:sldId id="412" r:id="rId23"/>
    <p:sldId id="3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51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" y="54"/>
      </p:cViewPr>
      <p:guideLst>
        <p:guide orient="horz" pos="2160"/>
        <p:guide pos="6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9860F-3D4E-4B43-B5B4-A487B7F2EB6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5/29/2018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note.youdao.com/share/?id=24e0c210921d461597355edf5dff604b&amp;type=note#/" TargetMode="External"/><Relationship Id="rId3" Type="http://schemas.openxmlformats.org/officeDocument/2006/relationships/hyperlink" Target="https://note.youdao.com/share/?id=524914d5d96d5da72beb901539c9ee83&amp;type=note#/" TargetMode="External"/><Relationship Id="rId7" Type="http://schemas.openxmlformats.org/officeDocument/2006/relationships/hyperlink" Target="https://note.youdao.com/share/?id=7a81bf8835225e75c3974b59fad4bfd0&amp;type=note#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note.youdao.com/share/?id=50d637a3ea9f7708115234a35f715e2e&amp;type=note#/" TargetMode="External"/><Relationship Id="rId5" Type="http://schemas.openxmlformats.org/officeDocument/2006/relationships/hyperlink" Target="https://note.youdao.com/share/?id=84774a6494f4d91f9d6cef3d38262207&amp;type=note#/" TargetMode="External"/><Relationship Id="rId4" Type="http://schemas.openxmlformats.org/officeDocument/2006/relationships/hyperlink" Target="https://note.youdao.com/share/?id=f36014ef8ce64e68bcc8212da48f4793&amp;type=note#/" TargetMode="Externa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7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4.png"/><Relationship Id="rId5" Type="http://schemas.openxmlformats.org/officeDocument/2006/relationships/tags" Target="../tags/tag18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66887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 Web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小泼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贴图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82468" y="1013460"/>
            <a:ext cx="1003026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https://note.youdao.com/share/?id=524914d5d96d5da72beb901539c9ee83&amp;type=note#/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https://note.youdao.com/share/?id=f36014ef8ce64e68bcc8212da48f4793&amp;type=note#/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5"/>
              </a:rPr>
              <a:t>https://note.youdao.com/share/?id=84774a6494f4d91f9d6cef3d38262207&amp;type=note#/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6"/>
              </a:rPr>
              <a:t>https://note.youdao.com/share/?id=50d637a3ea9f7708115234a35f715e2e&amp;type=note#/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7"/>
              </a:rPr>
              <a:t>https://note.youdao.com/share/?id=7a81bf8835225e75c3974b59fad4bfd0&amp;type=note#/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8"/>
              </a:rPr>
              <a:t>https://note.youdao.com/share/?id=24e0c210921d461597355edf5dff604b&amp;type=note#/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选择器的优先级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1" y="903995"/>
            <a:ext cx="7353300" cy="1514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13931" y="548680"/>
            <a:ext cx="1029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PS: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80090" y="1148844"/>
            <a:ext cx="195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以下的问题全部基于右侧的</a:t>
            </a:r>
            <a:r>
              <a:rPr lang="en-US" altLang="zh-CN" dirty="0"/>
              <a:t>html </a:t>
            </a:r>
            <a:r>
              <a:rPr lang="zh-CN" altLang="en-US" dirty="0"/>
              <a:t>代码</a:t>
            </a:r>
          </a:p>
        </p:txBody>
      </p:sp>
      <p:sp>
        <p:nvSpPr>
          <p:cNvPr id="22" name="U-Turn Arrow 79"/>
          <p:cNvSpPr/>
          <p:nvPr/>
        </p:nvSpPr>
        <p:spPr>
          <a:xfrm rot="16200000" flipV="1">
            <a:off x="8371994" y="2087664"/>
            <a:ext cx="1266357" cy="4115215"/>
          </a:xfrm>
          <a:prstGeom prst="uturnArrow">
            <a:avLst>
              <a:gd name="adj1" fmla="val 11268"/>
              <a:gd name="adj2" fmla="val 25000"/>
              <a:gd name="adj3" fmla="val 0"/>
              <a:gd name="adj4" fmla="val 40317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U-Turn Arrow 83"/>
          <p:cNvSpPr/>
          <p:nvPr/>
        </p:nvSpPr>
        <p:spPr>
          <a:xfrm rot="5400000" flipV="1">
            <a:off x="2300753" y="1413868"/>
            <a:ext cx="1266359" cy="4115217"/>
          </a:xfrm>
          <a:prstGeom prst="uturnArrow">
            <a:avLst>
              <a:gd name="adj1" fmla="val 11268"/>
              <a:gd name="adj2" fmla="val 25000"/>
              <a:gd name="adj3" fmla="val 0"/>
              <a:gd name="adj4" fmla="val 40317"/>
              <a:gd name="adj5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U-Turn Arrow 84"/>
          <p:cNvSpPr/>
          <p:nvPr/>
        </p:nvSpPr>
        <p:spPr>
          <a:xfrm rot="5400000" flipV="1">
            <a:off x="2300753" y="3263376"/>
            <a:ext cx="1266359" cy="4115217"/>
          </a:xfrm>
          <a:prstGeom prst="uturnArrow">
            <a:avLst>
              <a:gd name="adj1" fmla="val 11268"/>
              <a:gd name="adj2" fmla="val 25000"/>
              <a:gd name="adj3" fmla="val 0"/>
              <a:gd name="adj4" fmla="val 40317"/>
              <a:gd name="adj5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30" name="Group 117"/>
          <p:cNvGrpSpPr/>
          <p:nvPr/>
        </p:nvGrpSpPr>
        <p:grpSpPr>
          <a:xfrm>
            <a:off x="4936539" y="3375364"/>
            <a:ext cx="2296864" cy="681237"/>
            <a:chOff x="3657600" y="1978995"/>
            <a:chExt cx="1828800" cy="570784"/>
          </a:xfrm>
        </p:grpSpPr>
        <p:sp>
          <p:nvSpPr>
            <p:cNvPr id="31" name="Rounded Rectangle 114"/>
            <p:cNvSpPr/>
            <p:nvPr/>
          </p:nvSpPr>
          <p:spPr bwMode="auto">
            <a:xfrm>
              <a:off x="3657600" y="1978995"/>
              <a:ext cx="1828800" cy="530519"/>
            </a:xfrm>
            <a:prstGeom prst="roundRect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806" tIns="60903" rIns="121806" bIns="60903" numCol="1" rtlCol="0" anchor="ctr" anchorCtr="0" compatLnSpc="1"/>
            <a:lstStyle/>
            <a:p>
              <a:pPr algn="ctr">
                <a:lnSpc>
                  <a:spcPct val="120000"/>
                </a:lnSpc>
              </a:pPr>
              <a:endParaRPr lang="en-US" sz="15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Rounded Rectangle 87"/>
            <p:cNvSpPr/>
            <p:nvPr/>
          </p:nvSpPr>
          <p:spPr bwMode="auto">
            <a:xfrm>
              <a:off x="3657600" y="2019260"/>
              <a:ext cx="1828800" cy="530519"/>
            </a:xfrm>
            <a:prstGeom prst="roundRect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806" tIns="60903" rIns="121806" bIns="60903" numCol="1" rtlCol="0" anchor="ctr" anchorCtr="0" compatLnSpc="1"/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问题</a:t>
              </a:r>
              <a:endParaRPr lang="en-US" sz="15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Group 118"/>
          <p:cNvGrpSpPr/>
          <p:nvPr/>
        </p:nvGrpSpPr>
        <p:grpSpPr>
          <a:xfrm>
            <a:off x="4936538" y="4358112"/>
            <a:ext cx="2296864" cy="681238"/>
            <a:chOff x="3657600" y="2716743"/>
            <a:chExt cx="1828800" cy="570785"/>
          </a:xfrm>
        </p:grpSpPr>
        <p:sp>
          <p:nvSpPr>
            <p:cNvPr id="36" name="Rounded Rectangle 115"/>
            <p:cNvSpPr/>
            <p:nvPr/>
          </p:nvSpPr>
          <p:spPr bwMode="auto">
            <a:xfrm>
              <a:off x="3657600" y="2716743"/>
              <a:ext cx="1828800" cy="530519"/>
            </a:xfrm>
            <a:prstGeom prst="roundRect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806" tIns="60903" rIns="121806" bIns="60903" numCol="1" rtlCol="0" anchor="ctr" anchorCtr="0" compatLnSpc="1"/>
            <a:lstStyle/>
            <a:p>
              <a:pPr algn="ctr">
                <a:lnSpc>
                  <a:spcPct val="120000"/>
                </a:lnSpc>
              </a:pPr>
              <a:endParaRPr lang="en-US" sz="15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Rounded Rectangle 88"/>
            <p:cNvSpPr/>
            <p:nvPr/>
          </p:nvSpPr>
          <p:spPr bwMode="auto">
            <a:xfrm>
              <a:off x="3657600" y="2757009"/>
              <a:ext cx="1828800" cy="530519"/>
            </a:xfrm>
            <a:prstGeom prst="roundRect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806" tIns="60903" rIns="121806" bIns="60903" numCol="1" rtlCol="0" anchor="ctr" anchorCtr="0" compatLnSpc="1"/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问题</a:t>
              </a:r>
              <a:endParaRPr lang="en-US" sz="15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90"/>
          <p:cNvGrpSpPr/>
          <p:nvPr/>
        </p:nvGrpSpPr>
        <p:grpSpPr>
          <a:xfrm>
            <a:off x="5006295" y="5320984"/>
            <a:ext cx="669771" cy="636473"/>
            <a:chOff x="618873" y="1239440"/>
            <a:chExt cx="650476" cy="650470"/>
          </a:xfrm>
        </p:grpSpPr>
        <p:sp>
          <p:nvSpPr>
            <p:cNvPr id="44" name="Oval 91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3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806" tIns="60903" rIns="121806" bIns="609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800">
                <a:cs typeface="+mn-ea"/>
                <a:sym typeface="+mn-lt"/>
              </a:endParaRPr>
            </a:p>
          </p:txBody>
        </p:sp>
      </p:grpSp>
      <p:grpSp>
        <p:nvGrpSpPr>
          <p:cNvPr id="47" name="Group 93"/>
          <p:cNvGrpSpPr/>
          <p:nvPr/>
        </p:nvGrpSpPr>
        <p:grpSpPr>
          <a:xfrm rot="10800000">
            <a:off x="4792082" y="2578680"/>
            <a:ext cx="669771" cy="636473"/>
            <a:chOff x="618873" y="1239440"/>
            <a:chExt cx="650476" cy="650470"/>
          </a:xfrm>
        </p:grpSpPr>
        <p:sp>
          <p:nvSpPr>
            <p:cNvPr id="48" name="Oval 94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3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806" tIns="60903" rIns="121806" bIns="609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800"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257" y="3078518"/>
            <a:ext cx="933450" cy="542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677" y="3079231"/>
            <a:ext cx="2038350" cy="51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473" y="4006885"/>
            <a:ext cx="2628900" cy="561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160" y="4991292"/>
            <a:ext cx="3660042" cy="45935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03392" y="52447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说明：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98033" y="5639220"/>
            <a:ext cx="441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</a:t>
            </a:r>
            <a:r>
              <a:rPr lang="zh-CN" altLang="en-US" dirty="0"/>
              <a:t>选择器 </a:t>
            </a:r>
            <a:r>
              <a:rPr lang="en-US" altLang="zh-CN" dirty="0"/>
              <a:t>&gt; class </a:t>
            </a:r>
            <a:r>
              <a:rPr lang="zh-CN" altLang="en-US" dirty="0"/>
              <a:t>选择器 </a:t>
            </a:r>
            <a:r>
              <a:rPr lang="en-US" altLang="zh-CN" dirty="0"/>
              <a:t>&gt; </a:t>
            </a:r>
            <a:r>
              <a:rPr lang="zh-CN" altLang="en-US" dirty="0"/>
              <a:t>元素选择器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2" grpId="0" animBg="1"/>
      <p:bldP spid="23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9511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11073" y="2021454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字体</a:t>
            </a:r>
            <a:r>
              <a:rPr lang="en-US" altLang="zh-CN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/</a:t>
            </a: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文本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字体常用样式</a:t>
            </a: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55835" y="2780665"/>
            <a:ext cx="1321435" cy="299085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3055" y="2649220"/>
            <a:ext cx="3752850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437766" y="1295400"/>
            <a:ext cx="1990090" cy="503555"/>
            <a:chOff x="-153799" y="0"/>
            <a:chExt cx="138071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153799" y="30530"/>
              <a:ext cx="1380711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font-family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2188411" y="1866225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字体</a:t>
            </a: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3028899" y="5210853"/>
            <a:ext cx="1941195" cy="503238"/>
            <a:chOff x="-141544" y="0"/>
            <a:chExt cx="13437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141544" y="41978"/>
              <a:ext cx="1343773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font-weight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5518838" y="1267926"/>
            <a:ext cx="1360028" cy="503238"/>
            <a:chOff x="-10667" y="0"/>
            <a:chExt cx="109078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10667" y="4079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font-size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5346065" y="5217795"/>
            <a:ext cx="2352040" cy="775970"/>
            <a:chOff x="-80234" y="4891"/>
            <a:chExt cx="1456539" cy="777232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122020" y="4891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-80234" y="74219"/>
              <a:ext cx="1456539" cy="707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font-variant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8010043" y="1237886"/>
            <a:ext cx="1486535" cy="503238"/>
            <a:chOff x="-34124" y="0"/>
            <a:chExt cx="119224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22408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-34124" y="18445"/>
              <a:ext cx="1192248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font-style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8341224" y="5218061"/>
            <a:ext cx="1210030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font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5008444" y="1917609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字体大小</a:t>
            </a: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7556608" y="1890276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字体样式</a:t>
            </a:r>
          </a:p>
        </p:txBody>
      </p:sp>
      <p:sp>
        <p:nvSpPr>
          <p:cNvPr id="46" name="矩形 60"/>
          <p:cNvSpPr>
            <a:spLocks noChangeArrowheads="1"/>
          </p:cNvSpPr>
          <p:nvPr/>
        </p:nvSpPr>
        <p:spPr bwMode="auto">
          <a:xfrm>
            <a:off x="2819923" y="5878030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字体粗细</a:t>
            </a:r>
          </a:p>
        </p:txBody>
      </p:sp>
      <p:sp>
        <p:nvSpPr>
          <p:cNvPr id="52" name="矩形 60"/>
          <p:cNvSpPr>
            <a:spLocks noChangeArrowheads="1"/>
          </p:cNvSpPr>
          <p:nvPr/>
        </p:nvSpPr>
        <p:spPr bwMode="auto">
          <a:xfrm>
            <a:off x="5360564" y="5878030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字体小大写</a:t>
            </a:r>
          </a:p>
        </p:txBody>
      </p:sp>
      <p:sp>
        <p:nvSpPr>
          <p:cNvPr id="53" name="矩形 60"/>
          <p:cNvSpPr>
            <a:spLocks noChangeArrowheads="1"/>
          </p:cNvSpPr>
          <p:nvPr/>
        </p:nvSpPr>
        <p:spPr bwMode="auto">
          <a:xfrm>
            <a:off x="7823582" y="5816527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复合样式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7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7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7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75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75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75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49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675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349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8" grpId="0"/>
      <p:bldP spid="46" grpId="0"/>
      <p:bldP spid="52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代码和效果截图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77" y="925723"/>
            <a:ext cx="3486150" cy="172402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025" y="657213"/>
            <a:ext cx="3938607" cy="608179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969" y="2649748"/>
            <a:ext cx="2343150" cy="2000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13" y="2884278"/>
            <a:ext cx="1857375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01290" y="3084600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==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</a:t>
            </a:r>
            <a:endParaRPr lang="en-US" altLang="zh-C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文本常用样式</a:t>
            </a: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34880" y="2800985"/>
            <a:ext cx="1321435" cy="294957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1470" y="2649220"/>
            <a:ext cx="373443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1506250" y="1078394"/>
            <a:ext cx="1720215" cy="503238"/>
            <a:chOff x="-200716" y="0"/>
            <a:chExt cx="13165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200716" y="30530"/>
              <a:ext cx="131656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text-align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1264363" y="1740029"/>
            <a:ext cx="254293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对齐方式</a:t>
            </a: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1113155" y="5085080"/>
            <a:ext cx="2394585" cy="503555"/>
            <a:chOff x="-210069" y="0"/>
            <a:chExt cx="134175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210069" y="41978"/>
              <a:ext cx="1341758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letter-spacing</a:t>
              </a: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4485731" y="1076813"/>
            <a:ext cx="1587139" cy="503238"/>
            <a:chOff x="-10667" y="0"/>
            <a:chExt cx="109078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10667" y="4079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text-ident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4514620" y="5082628"/>
            <a:ext cx="1992543" cy="503238"/>
            <a:chOff x="122020" y="4891"/>
            <a:chExt cx="109477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122020" y="4891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136678" y="73995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word-spacing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7735901" y="5075164"/>
            <a:ext cx="1689100" cy="503555"/>
            <a:chOff x="-76242" y="0"/>
            <a:chExt cx="1221670" cy="504374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100881" cy="504374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-76242" y="51519"/>
              <a:ext cx="122167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line-height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060698" y="1728201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首行缩进</a:t>
            </a:r>
          </a:p>
        </p:txBody>
      </p:sp>
      <p:sp>
        <p:nvSpPr>
          <p:cNvPr id="46" name="矩形 60"/>
          <p:cNvSpPr>
            <a:spLocks noChangeArrowheads="1"/>
          </p:cNvSpPr>
          <p:nvPr/>
        </p:nvSpPr>
        <p:spPr bwMode="auto">
          <a:xfrm>
            <a:off x="1112988" y="5753019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字距</a:t>
            </a:r>
          </a:p>
        </p:txBody>
      </p:sp>
      <p:sp>
        <p:nvSpPr>
          <p:cNvPr id="52" name="矩形 60"/>
          <p:cNvSpPr>
            <a:spLocks noChangeArrowheads="1"/>
          </p:cNvSpPr>
          <p:nvPr/>
        </p:nvSpPr>
        <p:spPr bwMode="auto">
          <a:xfrm>
            <a:off x="4237234" y="5755016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词距</a:t>
            </a:r>
          </a:p>
        </p:txBody>
      </p:sp>
      <p:sp>
        <p:nvSpPr>
          <p:cNvPr id="53" name="矩形 60"/>
          <p:cNvSpPr>
            <a:spLocks noChangeArrowheads="1"/>
          </p:cNvSpPr>
          <p:nvPr/>
        </p:nvSpPr>
        <p:spPr bwMode="auto">
          <a:xfrm>
            <a:off x="7253300" y="5759168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行高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1" name="Group 22"/>
          <p:cNvGrpSpPr/>
          <p:nvPr/>
        </p:nvGrpSpPr>
        <p:grpSpPr bwMode="auto">
          <a:xfrm>
            <a:off x="7218680" y="1078230"/>
            <a:ext cx="2258060" cy="471805"/>
            <a:chOff x="38776" y="87727"/>
            <a:chExt cx="114625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4" name="矩形 46"/>
            <p:cNvSpPr>
              <a:spLocks noChangeArrowheads="1"/>
            </p:cNvSpPr>
            <p:nvPr/>
          </p:nvSpPr>
          <p:spPr bwMode="auto">
            <a:xfrm>
              <a:off x="39144" y="87727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47"/>
            <p:cNvSpPr>
              <a:spLocks noChangeArrowheads="1"/>
            </p:cNvSpPr>
            <p:nvPr/>
          </p:nvSpPr>
          <p:spPr bwMode="auto">
            <a:xfrm>
              <a:off x="38776" y="98675"/>
              <a:ext cx="1146250" cy="426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text-decoration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矩形 60"/>
          <p:cNvSpPr>
            <a:spLocks noChangeArrowheads="1"/>
          </p:cNvSpPr>
          <p:nvPr/>
        </p:nvSpPr>
        <p:spPr bwMode="auto">
          <a:xfrm>
            <a:off x="7084292" y="1738426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文本线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2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2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2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25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825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1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25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99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975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475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6" grpId="0"/>
      <p:bldP spid="52" grpId="0"/>
      <p:bldP spid="53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代码和效果截图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256" y="752475"/>
            <a:ext cx="7776748" cy="2038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31" y="752475"/>
            <a:ext cx="3095625" cy="6105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530" y="3429000"/>
            <a:ext cx="5048250" cy="291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背景</a:t>
            </a:r>
            <a:endParaRPr lang="en-US" altLang="zh-CN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文本常用样式</a:t>
            </a: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788525" y="2847975"/>
            <a:ext cx="1321435" cy="285623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1150" y="2649220"/>
            <a:ext cx="375475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1119708" y="1200027"/>
            <a:ext cx="2517775" cy="503238"/>
            <a:chOff x="-60840" y="0"/>
            <a:chExt cx="117673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60840" y="30530"/>
              <a:ext cx="1176731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background-color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1005759" y="1838779"/>
            <a:ext cx="254293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背景颜色</a:t>
            </a: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1532207" y="5216467"/>
            <a:ext cx="2275091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0" y="33566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background-size</a:t>
              </a: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4560638" y="1141352"/>
            <a:ext cx="2692075" cy="828024"/>
            <a:chOff x="-10667" y="0"/>
            <a:chExt cx="1090787" cy="74983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10667" y="40799"/>
              <a:ext cx="1080120" cy="70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background-image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4319270" y="5217795"/>
            <a:ext cx="3138170" cy="503555"/>
            <a:chOff x="-26056" y="4891"/>
            <a:chExt cx="123451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122020" y="4891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-26056" y="55138"/>
              <a:ext cx="1234511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background-position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8382635" y="5216525"/>
            <a:ext cx="1772286" cy="503238"/>
            <a:chOff x="-90936" y="0"/>
            <a:chExt cx="122025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-90936" y="51519"/>
              <a:ext cx="1220258" cy="39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background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601180" y="1816097"/>
            <a:ext cx="2394115" cy="69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背景图片</a:t>
            </a:r>
            <a:endParaRPr lang="en-US" altLang="zh-CN" sz="3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6" name="矩形 60"/>
          <p:cNvSpPr>
            <a:spLocks noChangeArrowheads="1"/>
          </p:cNvSpPr>
          <p:nvPr/>
        </p:nvSpPr>
        <p:spPr bwMode="auto">
          <a:xfrm>
            <a:off x="1472694" y="5943724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背景大小</a:t>
            </a:r>
          </a:p>
        </p:txBody>
      </p:sp>
      <p:sp>
        <p:nvSpPr>
          <p:cNvPr id="52" name="矩形 60"/>
          <p:cNvSpPr>
            <a:spLocks noChangeArrowheads="1"/>
          </p:cNvSpPr>
          <p:nvPr/>
        </p:nvSpPr>
        <p:spPr bwMode="auto">
          <a:xfrm>
            <a:off x="4815661" y="5959894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背景定位</a:t>
            </a:r>
          </a:p>
        </p:txBody>
      </p:sp>
      <p:sp>
        <p:nvSpPr>
          <p:cNvPr id="53" name="矩形 60"/>
          <p:cNvSpPr>
            <a:spLocks noChangeArrowheads="1"/>
          </p:cNvSpPr>
          <p:nvPr/>
        </p:nvSpPr>
        <p:spPr bwMode="auto">
          <a:xfrm>
            <a:off x="8158628" y="5991557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复合样式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1" name="Group 22"/>
          <p:cNvGrpSpPr/>
          <p:nvPr/>
        </p:nvGrpSpPr>
        <p:grpSpPr bwMode="auto">
          <a:xfrm>
            <a:off x="7593329" y="1123315"/>
            <a:ext cx="2886711" cy="527050"/>
            <a:chOff x="-75956" y="87727"/>
            <a:chExt cx="121968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4" name="矩形 46"/>
            <p:cNvSpPr>
              <a:spLocks noChangeArrowheads="1"/>
            </p:cNvSpPr>
            <p:nvPr/>
          </p:nvSpPr>
          <p:spPr bwMode="auto">
            <a:xfrm>
              <a:off x="39144" y="87727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47"/>
            <p:cNvSpPr>
              <a:spLocks noChangeArrowheads="1"/>
            </p:cNvSpPr>
            <p:nvPr/>
          </p:nvSpPr>
          <p:spPr bwMode="auto">
            <a:xfrm>
              <a:off x="-75956" y="128416"/>
              <a:ext cx="1219681" cy="38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background-repeat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矩形 60"/>
          <p:cNvSpPr>
            <a:spLocks noChangeArrowheads="1"/>
          </p:cNvSpPr>
          <p:nvPr/>
        </p:nvSpPr>
        <p:spPr bwMode="auto">
          <a:xfrm>
            <a:off x="8085677" y="1825780"/>
            <a:ext cx="2394115" cy="6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背景铺盖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2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2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2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25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825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1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74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8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125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625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6" grpId="0"/>
      <p:bldP spid="52" grpId="0"/>
      <p:bldP spid="53" grpId="0"/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30" y="779523"/>
            <a:ext cx="5353050" cy="4857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030" y="5791811"/>
            <a:ext cx="25527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780" y="923314"/>
            <a:ext cx="3990975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2559" y="1388224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7303160" y="207924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7971601" y="1997321"/>
            <a:ext cx="3150286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CSS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基本使用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7303160" y="290367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7971601" y="2872288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CSS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选择器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7303160" y="372810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6"/>
            </p:custDataLst>
          </p:nvPr>
        </p:nvSpPr>
        <p:spPr>
          <a:xfrm>
            <a:off x="7303160" y="455253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7"/>
            </p:custDataLst>
          </p:nvPr>
        </p:nvSpPr>
        <p:spPr>
          <a:xfrm>
            <a:off x="7971600" y="3671448"/>
            <a:ext cx="262630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CSS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字体</a:t>
            </a:r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/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文本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8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</a:p>
        </p:txBody>
      </p:sp>
      <p:sp>
        <p:nvSpPr>
          <p:cNvPr id="19" name="MH_Others_2"/>
          <p:cNvSpPr txBox="1"/>
          <p:nvPr>
            <p:custDataLst>
              <p:tags r:id="rId9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Entry_4"/>
          <p:cNvSpPr/>
          <p:nvPr>
            <p:custDataLst>
              <p:tags r:id="rId10"/>
            </p:custDataLst>
          </p:nvPr>
        </p:nvSpPr>
        <p:spPr>
          <a:xfrm>
            <a:off x="7971601" y="4566034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CSS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背景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6" grpId="0" animBg="1"/>
      <p:bldP spid="27" grpId="0"/>
      <p:bldP spid="18" grpId="0"/>
      <p:bldP spid="19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补充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3545841" y="1426361"/>
            <a:ext cx="4151483" cy="4151483"/>
            <a:chOff x="4249896" y="1397785"/>
            <a:chExt cx="4151483" cy="4151483"/>
          </a:xfrm>
        </p:grpSpPr>
        <p:sp>
          <p:nvSpPr>
            <p:cNvPr id="55" name="椭圆 54"/>
            <p:cNvSpPr/>
            <p:nvPr/>
          </p:nvSpPr>
          <p:spPr>
            <a:xfrm>
              <a:off x="4249896" y="2533293"/>
              <a:ext cx="4151483" cy="1880468"/>
            </a:xfrm>
            <a:prstGeom prst="ellipse">
              <a:avLst/>
            </a:prstGeom>
            <a:noFill/>
            <a:ln w="38100" cap="rnd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1285240">
                <a:lnSpc>
                  <a:spcPct val="120000"/>
                </a:lnSpc>
              </a:pPr>
              <a:endParaRPr lang="zh-CN" altLang="en-US" sz="9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5400000">
              <a:off x="4245081" y="2533293"/>
              <a:ext cx="4151483" cy="1880468"/>
            </a:xfrm>
            <a:prstGeom prst="ellipse">
              <a:avLst/>
            </a:prstGeom>
            <a:noFill/>
            <a:ln w="38100" cap="rnd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1285240">
                <a:lnSpc>
                  <a:spcPct val="120000"/>
                </a:lnSpc>
              </a:pPr>
              <a:endParaRPr lang="zh-CN" altLang="en-US" sz="9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977300" y="1945408"/>
            <a:ext cx="1572738" cy="1433829"/>
            <a:chOff x="4681356" y="1916832"/>
            <a:chExt cx="1572738" cy="1433829"/>
          </a:xfrm>
        </p:grpSpPr>
        <p:sp>
          <p:nvSpPr>
            <p:cNvPr id="58" name="椭圆 57"/>
            <p:cNvSpPr/>
            <p:nvPr/>
          </p:nvSpPr>
          <p:spPr>
            <a:xfrm>
              <a:off x="4757433" y="1916832"/>
              <a:ext cx="1433829" cy="1433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>
                <a:lnSpc>
                  <a:spcPct val="120000"/>
                </a:lnSpc>
              </a:pPr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9" name="MH_Title_1"/>
            <p:cNvSpPr txBox="1">
              <a:spLocks noChangeArrowheads="1"/>
            </p:cNvSpPr>
            <p:nvPr/>
          </p:nvSpPr>
          <p:spPr bwMode="auto">
            <a:xfrm>
              <a:off x="4681356" y="2217992"/>
              <a:ext cx="1572738" cy="63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latinLnBrk="1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link</a:t>
              </a:r>
              <a:endParaRPr lang="zh-CN" altLang="en-US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822404" y="1945408"/>
            <a:ext cx="1581863" cy="1433829"/>
            <a:chOff x="6526460" y="1916832"/>
            <a:chExt cx="1581863" cy="1433829"/>
          </a:xfrm>
        </p:grpSpPr>
        <p:sp>
          <p:nvSpPr>
            <p:cNvPr id="63" name="椭圆 62"/>
            <p:cNvSpPr/>
            <p:nvPr/>
          </p:nvSpPr>
          <p:spPr>
            <a:xfrm>
              <a:off x="6526460" y="1916832"/>
              <a:ext cx="1433829" cy="14338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>
                <a:lnSpc>
                  <a:spcPct val="120000"/>
                </a:lnSpc>
              </a:pPr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4" name="MH_Title_1"/>
            <p:cNvSpPr txBox="1">
              <a:spLocks noChangeArrowheads="1"/>
            </p:cNvSpPr>
            <p:nvPr/>
          </p:nvSpPr>
          <p:spPr bwMode="auto">
            <a:xfrm>
              <a:off x="6535585" y="2217991"/>
              <a:ext cx="1572738" cy="63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latinLnBrk="1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visited</a:t>
              </a:r>
              <a:endParaRPr lang="zh-CN" altLang="en-US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030836" y="3669161"/>
            <a:ext cx="1572738" cy="1433829"/>
            <a:chOff x="4734892" y="3640585"/>
            <a:chExt cx="1572738" cy="1433829"/>
          </a:xfrm>
        </p:grpSpPr>
        <p:sp>
          <p:nvSpPr>
            <p:cNvPr id="68" name="椭圆 67"/>
            <p:cNvSpPr/>
            <p:nvPr/>
          </p:nvSpPr>
          <p:spPr>
            <a:xfrm>
              <a:off x="4757433" y="3640585"/>
              <a:ext cx="1433829" cy="14338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>
                <a:lnSpc>
                  <a:spcPct val="120000"/>
                </a:lnSpc>
              </a:pPr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9" name="MH_Title_1"/>
            <p:cNvSpPr txBox="1">
              <a:spLocks noChangeArrowheads="1"/>
            </p:cNvSpPr>
            <p:nvPr/>
          </p:nvSpPr>
          <p:spPr bwMode="auto">
            <a:xfrm>
              <a:off x="4734892" y="4042198"/>
              <a:ext cx="1572738" cy="63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latinLnBrk="1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hover</a:t>
              </a:r>
              <a:endParaRPr lang="zh-CN" altLang="en-US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752949" y="3654442"/>
            <a:ext cx="1572738" cy="1433829"/>
            <a:chOff x="6457005" y="3625866"/>
            <a:chExt cx="1572738" cy="1433829"/>
          </a:xfrm>
        </p:grpSpPr>
        <p:sp>
          <p:nvSpPr>
            <p:cNvPr id="73" name="椭圆 72"/>
            <p:cNvSpPr/>
            <p:nvPr/>
          </p:nvSpPr>
          <p:spPr>
            <a:xfrm>
              <a:off x="6526460" y="3625866"/>
              <a:ext cx="1433829" cy="14338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>
                <a:lnSpc>
                  <a:spcPct val="120000"/>
                </a:lnSpc>
              </a:pPr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4" name="MH_Title_1"/>
            <p:cNvSpPr txBox="1">
              <a:spLocks noChangeArrowheads="1"/>
            </p:cNvSpPr>
            <p:nvPr/>
          </p:nvSpPr>
          <p:spPr bwMode="auto">
            <a:xfrm>
              <a:off x="6457005" y="3956020"/>
              <a:ext cx="1572738" cy="63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latinLnBrk="1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active</a:t>
              </a:r>
              <a:endParaRPr lang="zh-CN" altLang="en-US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97314" y="21925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未访问过的样式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204860" y="224656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访问过后的样式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40286" y="43713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划过的样式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307023" y="43860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激活的样式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30" y="904875"/>
            <a:ext cx="5610225" cy="400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07102" y="3281660"/>
            <a:ext cx="1588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==&gt;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057" y="1362075"/>
            <a:ext cx="3457575" cy="5000625"/>
          </a:xfrm>
          <a:prstGeom prst="rect">
            <a:avLst/>
          </a:prstGeom>
        </p:spPr>
      </p:pic>
      <p:pic>
        <p:nvPicPr>
          <p:cNvPr id="7" name="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94414" y="1368683"/>
            <a:ext cx="4706227" cy="4632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CD73CC-12AE-4525-A9D9-A23CAA82F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862" y="833437"/>
            <a:ext cx="5646738" cy="5667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9511" y="-82193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085738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基本使用</a:t>
            </a:r>
            <a:endParaRPr lang="en-US" altLang="zh-CN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知识点</a:t>
            </a: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>
                <a:solidFill>
                  <a:srgbClr val="262626"/>
                </a:solidFill>
                <a:cs typeface="+mn-ea"/>
                <a:sym typeface="+mn-lt"/>
              </a:rPr>
              <a:t>CSS </a:t>
            </a:r>
            <a:r>
              <a:rPr lang="zh-CN" altLang="en-US" sz="2655">
                <a:solidFill>
                  <a:srgbClr val="262626"/>
                </a:solidFill>
                <a:cs typeface="+mn-ea"/>
                <a:sym typeface="+mn-lt"/>
              </a:rPr>
              <a:t>是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104487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CSS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怎么学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94697" y="5247218"/>
            <a:ext cx="2681301" cy="120232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CSS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有三种写法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直接写在标签内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写在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style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标签内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使用外部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.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css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文件</a:t>
            </a: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CSS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写在哪里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58628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55521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13941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61088" y="2219087"/>
            <a:ext cx="3283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CSS </a:t>
            </a:r>
            <a:r>
              <a:rPr lang="zh-CN" altLang="en-US" dirty="0"/>
              <a:t>全称</a:t>
            </a:r>
            <a:r>
              <a:rPr lang="en-US" altLang="zh-CN" dirty="0"/>
              <a:t> Cascading Style Sheets</a:t>
            </a:r>
          </a:p>
          <a:p>
            <a:r>
              <a:rPr lang="zh-CN" altLang="en-US" dirty="0"/>
              <a:t>翻译过来就是层叠样式表</a:t>
            </a:r>
            <a:endParaRPr lang="en-US" altLang="zh-CN" dirty="0"/>
          </a:p>
          <a:p>
            <a:r>
              <a:rPr lang="zh-CN" altLang="en-US" dirty="0"/>
              <a:t>如果说</a:t>
            </a:r>
            <a:r>
              <a:rPr lang="en-US" altLang="zh-CN" dirty="0"/>
              <a:t>HTML</a:t>
            </a:r>
            <a:r>
              <a:rPr lang="zh-CN" altLang="en-US" dirty="0"/>
              <a:t>是网页的结构</a:t>
            </a:r>
            <a:endParaRPr lang="en-US" altLang="zh-CN" dirty="0"/>
          </a:p>
          <a:p>
            <a:r>
              <a:rPr lang="zh-CN" altLang="en-US" dirty="0"/>
              <a:t>那么</a:t>
            </a:r>
            <a:r>
              <a:rPr lang="en-US" altLang="zh-CN" dirty="0"/>
              <a:t>CSS</a:t>
            </a:r>
            <a:r>
              <a:rPr lang="zh-CN" altLang="en-US" dirty="0"/>
              <a:t>就是网页化妆师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23268" y="37630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多敲多练多思考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4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26" y="1155575"/>
            <a:ext cx="6343650" cy="581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826" y="1911957"/>
            <a:ext cx="3905250" cy="165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732" y="4291843"/>
            <a:ext cx="4514850" cy="72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418" y="3744664"/>
            <a:ext cx="3019425" cy="15049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41995" y="4092413"/>
            <a:ext cx="1754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Wingdings" panose="05000000000000000000" pitchFamily="2" charset="2"/>
              </a:rPr>
              <a:t>==&gt; 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86072" y="5517759"/>
            <a:ext cx="569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CSS </a:t>
            </a:r>
            <a:r>
              <a:rPr lang="zh-CN" altLang="en-US" dirty="0"/>
              <a:t>使用的最多的就是这三种方式，各有各的优缺点，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86072" y="6019775"/>
            <a:ext cx="701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细心的同学可能会注意到一个优先级的问题，这个是</a:t>
            </a:r>
            <a:r>
              <a:rPr lang="en-US" altLang="zh-CN" dirty="0"/>
              <a:t>CSS</a:t>
            </a:r>
            <a:r>
              <a:rPr lang="zh-CN" altLang="en-US"/>
              <a:t>的一大特性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257860"/>
            <a:ext cx="3427258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选择器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9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知识点</a:t>
            </a: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578693" y="1537210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选择器是什么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672196" y="3154559"/>
            <a:ext cx="3104487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选择器权重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5068991" y="3727644"/>
            <a:ext cx="3104487" cy="113544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谁的权力大，就听谁的，同理，选择器权重也是一样，谁的权重值高，应用谁的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426517" y="455943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选择器用处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518342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58950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07083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1584" y="5258910"/>
            <a:ext cx="20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用于准确的选中元素，并赋予样式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57344" y="2134830"/>
            <a:ext cx="2514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CSS </a:t>
            </a:r>
            <a:r>
              <a:rPr lang="zh-CN" altLang="en-US" dirty="0"/>
              <a:t>的选择器是 </a:t>
            </a:r>
            <a:r>
              <a:rPr lang="en-US" altLang="zh-CN" dirty="0"/>
              <a:t>CSS</a:t>
            </a:r>
            <a:r>
              <a:rPr lang="zh-CN" altLang="en-US" dirty="0"/>
              <a:t>最基础也是最重要的一个知识点   很重要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4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2701964" y="2904636"/>
            <a:ext cx="1526916" cy="3953364"/>
          </a:xfrm>
          <a:custGeom>
            <a:avLst/>
            <a:gdLst>
              <a:gd name="T0" fmla="*/ 376 w 376"/>
              <a:gd name="T1" fmla="*/ 145 h 979"/>
              <a:gd name="T2" fmla="*/ 227 w 376"/>
              <a:gd name="T3" fmla="*/ 385 h 979"/>
              <a:gd name="T4" fmla="*/ 189 w 376"/>
              <a:gd name="T5" fmla="*/ 0 h 979"/>
              <a:gd name="T6" fmla="*/ 198 w 376"/>
              <a:gd name="T7" fmla="*/ 104 h 979"/>
              <a:gd name="T8" fmla="*/ 188 w 376"/>
              <a:gd name="T9" fmla="*/ 513 h 979"/>
              <a:gd name="T10" fmla="*/ 0 w 376"/>
              <a:gd name="T11" fmla="*/ 272 h 979"/>
              <a:gd name="T12" fmla="*/ 184 w 376"/>
              <a:gd name="T13" fmla="*/ 548 h 979"/>
              <a:gd name="T14" fmla="*/ 90 w 376"/>
              <a:gd name="T15" fmla="*/ 979 h 979"/>
              <a:gd name="T16" fmla="*/ 161 w 376"/>
              <a:gd name="T17" fmla="*/ 979 h 979"/>
              <a:gd name="T18" fmla="*/ 227 w 376"/>
              <a:gd name="T19" fmla="*/ 415 h 979"/>
              <a:gd name="T20" fmla="*/ 376 w 376"/>
              <a:gd name="T21" fmla="*/ 145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6" h="979">
                <a:moveTo>
                  <a:pt x="376" y="145"/>
                </a:moveTo>
                <a:cubicBezTo>
                  <a:pt x="227" y="385"/>
                  <a:pt x="227" y="385"/>
                  <a:pt x="227" y="385"/>
                </a:cubicBezTo>
                <a:cubicBezTo>
                  <a:pt x="222" y="156"/>
                  <a:pt x="189" y="0"/>
                  <a:pt x="189" y="0"/>
                </a:cubicBezTo>
                <a:cubicBezTo>
                  <a:pt x="189" y="0"/>
                  <a:pt x="189" y="0"/>
                  <a:pt x="198" y="104"/>
                </a:cubicBezTo>
                <a:cubicBezTo>
                  <a:pt x="205" y="198"/>
                  <a:pt x="204" y="350"/>
                  <a:pt x="188" y="513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72"/>
                  <a:pt x="132" y="479"/>
                  <a:pt x="184" y="548"/>
                </a:cubicBezTo>
                <a:cubicBezTo>
                  <a:pt x="167" y="696"/>
                  <a:pt x="137" y="851"/>
                  <a:pt x="90" y="979"/>
                </a:cubicBezTo>
                <a:cubicBezTo>
                  <a:pt x="161" y="979"/>
                  <a:pt x="161" y="979"/>
                  <a:pt x="161" y="979"/>
                </a:cubicBezTo>
                <a:cubicBezTo>
                  <a:pt x="213" y="777"/>
                  <a:pt x="228" y="579"/>
                  <a:pt x="227" y="415"/>
                </a:cubicBezTo>
                <a:cubicBezTo>
                  <a:pt x="259" y="366"/>
                  <a:pt x="376" y="145"/>
                  <a:pt x="376" y="14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92912" y="2694127"/>
            <a:ext cx="678575" cy="678575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23341" y="3839132"/>
            <a:ext cx="559944" cy="559944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07465" y="4747184"/>
            <a:ext cx="504714" cy="504714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21818" y="4419400"/>
            <a:ext cx="504714" cy="504714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30719" y="3885467"/>
            <a:ext cx="645976" cy="645976"/>
          </a:xfrm>
          <a:prstGeom prst="ellipse">
            <a:avLst/>
          </a:pr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17387" y="3741581"/>
            <a:ext cx="299884" cy="2998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49413" y="4591664"/>
            <a:ext cx="362909" cy="362909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53212" y="2022672"/>
            <a:ext cx="233044" cy="233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87267" y="3961406"/>
            <a:ext cx="233044" cy="2330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62472" y="3835733"/>
            <a:ext cx="678575" cy="67857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11412" y="3229283"/>
            <a:ext cx="436115" cy="436115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86121" y="4606533"/>
            <a:ext cx="383103" cy="383103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012165" y="2975768"/>
            <a:ext cx="173078" cy="173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94363" y="3471248"/>
            <a:ext cx="285071" cy="285071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4995" y="3408805"/>
            <a:ext cx="516976" cy="51697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30324" y="4221858"/>
            <a:ext cx="516976" cy="516976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69408" y="2237199"/>
            <a:ext cx="456928" cy="456928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396085" y="3519822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53731" y="2825264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36903" y="3425358"/>
            <a:ext cx="452688" cy="45268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400234" y="4810983"/>
            <a:ext cx="504714" cy="50471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40244" y="4694086"/>
            <a:ext cx="507644" cy="507644"/>
          </a:xfrm>
          <a:prstGeom prst="ellipse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44100" y="4077324"/>
            <a:ext cx="536812" cy="536812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38200" y="3884111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63201" y="2392268"/>
            <a:ext cx="309557" cy="3095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14821" y="2435767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82194" y="1827207"/>
            <a:ext cx="1408977" cy="1408977"/>
          </a:xfrm>
          <a:prstGeom prst="ellips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cs typeface="+mn-ea"/>
              <a:sym typeface="+mn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730696" y="3274811"/>
            <a:ext cx="1408977" cy="1408977"/>
          </a:xfrm>
          <a:prstGeom prst="ellipse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86163" y="4058095"/>
            <a:ext cx="1408977" cy="1408977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815910" y="2490955"/>
            <a:ext cx="1408977" cy="1408977"/>
          </a:xfrm>
          <a:prstGeom prst="ellipse">
            <a:avLst/>
          </a:pr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000" dirty="0">
              <a:cs typeface="+mn-ea"/>
              <a:sym typeface="+mn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9146" y="3245685"/>
            <a:ext cx="285071" cy="285071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19015" y="3775536"/>
            <a:ext cx="1452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cs typeface="+mn-ea"/>
                <a:sym typeface="+mn-lt"/>
              </a:rPr>
              <a:t>Id</a:t>
            </a:r>
            <a:r>
              <a:rPr lang="zh-CN" altLang="en-US" sz="2400" b="1" dirty="0">
                <a:solidFill>
                  <a:prstClr val="white"/>
                </a:solidFill>
                <a:cs typeface="+mn-ea"/>
                <a:sym typeface="+mn-lt"/>
              </a:rPr>
              <a:t>选择器</a:t>
            </a:r>
            <a:endParaRPr lang="id-ID" altLang="zh-CN" sz="2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ctr"/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37686" y="2319312"/>
            <a:ext cx="1860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prstClr val="white"/>
                </a:solidFill>
                <a:cs typeface="+mn-ea"/>
                <a:sym typeface="+mn-lt"/>
              </a:rPr>
              <a:t>层次选择器</a:t>
            </a:r>
            <a:endParaRPr lang="id-ID" altLang="zh-CN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28987" y="3011417"/>
            <a:ext cx="1601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2"/>
                </a:solidFill>
                <a:cs typeface="+mn-ea"/>
                <a:sym typeface="+mn-lt"/>
              </a:rPr>
              <a:t>群组选择器</a:t>
            </a:r>
            <a:endParaRPr lang="id-ID" altLang="zh-CN" sz="2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86163" y="4561729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cs typeface="+mn-ea"/>
                <a:sym typeface="+mn-lt"/>
              </a:rPr>
              <a:t>类选择器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6" name="MH_Text_1"/>
          <p:cNvSpPr/>
          <p:nvPr>
            <p:custDataLst>
              <p:tags r:id="rId1"/>
            </p:custDataLst>
          </p:nvPr>
        </p:nvSpPr>
        <p:spPr>
          <a:xfrm>
            <a:off x="7280571" y="1986122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class</a:t>
            </a: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选择器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MH_Text_1"/>
          <p:cNvSpPr/>
          <p:nvPr>
            <p:custDataLst>
              <p:tags r:id="rId2"/>
            </p:custDataLst>
          </p:nvPr>
        </p:nvSpPr>
        <p:spPr>
          <a:xfrm>
            <a:off x="6924492" y="2450890"/>
            <a:ext cx="4803681" cy="685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通过标签的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class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属性 ，选择对应的元素 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借助了一个类的概念，一处定义，可以多处使用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8" name="MH_Text_1"/>
          <p:cNvSpPr/>
          <p:nvPr>
            <p:custDataLst>
              <p:tags r:id="rId3"/>
            </p:custDataLst>
          </p:nvPr>
        </p:nvSpPr>
        <p:spPr>
          <a:xfrm>
            <a:off x="7290634" y="3018418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id</a:t>
            </a: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选择器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MH_Text_1"/>
          <p:cNvSpPr/>
          <p:nvPr>
            <p:custDataLst>
              <p:tags r:id="rId4"/>
            </p:custDataLst>
          </p:nvPr>
        </p:nvSpPr>
        <p:spPr>
          <a:xfrm>
            <a:off x="7176181" y="3425358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通过标签的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id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属性，选择 对应的元素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0" name="MH_Text_1"/>
          <p:cNvSpPr/>
          <p:nvPr>
            <p:custDataLst>
              <p:tags r:id="rId5"/>
            </p:custDataLst>
          </p:nvPr>
        </p:nvSpPr>
        <p:spPr>
          <a:xfrm>
            <a:off x="7280571" y="4143975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群组 选择器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MH_Text_1"/>
          <p:cNvSpPr/>
          <p:nvPr>
            <p:custDataLst>
              <p:tags r:id="rId6"/>
            </p:custDataLst>
          </p:nvPr>
        </p:nvSpPr>
        <p:spPr>
          <a:xfrm>
            <a:off x="7162341" y="4568697"/>
            <a:ext cx="4887074" cy="63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群组选择器是可以同时选择多个标签的选择器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2" name="MH_Text_1"/>
          <p:cNvSpPr/>
          <p:nvPr>
            <p:custDataLst>
              <p:tags r:id="rId7"/>
            </p:custDataLst>
          </p:nvPr>
        </p:nvSpPr>
        <p:spPr>
          <a:xfrm>
            <a:off x="7290634" y="5121963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层次选择器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MH_Text_1"/>
          <p:cNvSpPr/>
          <p:nvPr>
            <p:custDataLst>
              <p:tags r:id="rId8"/>
            </p:custDataLst>
          </p:nvPr>
        </p:nvSpPr>
        <p:spPr>
          <a:xfrm>
            <a:off x="7711365" y="5605932"/>
            <a:ext cx="3789025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层次选择器分为，子代、后代、相邻和兄弟等四种选择器</a:t>
            </a:r>
          </a:p>
        </p:txBody>
      </p:sp>
      <p:sp>
        <p:nvSpPr>
          <p:cNvPr id="47" name="标题 1"/>
          <p:cNvSpPr txBox="1"/>
          <p:nvPr/>
        </p:nvSpPr>
        <p:spPr>
          <a:xfrm>
            <a:off x="829335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选择器整体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60732" y="3746166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</a:t>
            </a:r>
            <a:r>
              <a:rPr lang="zh-CN" altLang="en-US" dirty="0"/>
              <a:t>： </a:t>
            </a:r>
            <a:r>
              <a:rPr lang="en-US" altLang="zh-CN" dirty="0"/>
              <a:t>id </a:t>
            </a:r>
            <a:r>
              <a:rPr lang="zh-CN" altLang="en-US" dirty="0"/>
              <a:t>选择器唯一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500"/>
                            </p:stCondLst>
                            <p:childTnLst>
                              <p:par>
                                <p:cTn id="2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8" grpId="0" animBg="1"/>
      <p:bldP spid="43" grpId="0" animBg="1"/>
      <p:bldP spid="46" grpId="0" animBg="1"/>
      <p:bldP spid="48" grpId="0" animBg="1"/>
      <p:bldP spid="49" grpId="0"/>
      <p:bldP spid="50" grpId="0"/>
      <p:bldP spid="51" grpId="0"/>
      <p:bldP spid="52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23163" y="2023496"/>
            <a:ext cx="3967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CSS</a:t>
            </a:r>
            <a:r>
              <a:rPr lang="zh-CN" altLang="en-US" sz="2000" dirty="0"/>
              <a:t>选择器最常用的就是这些了，要根据情况使用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6661654" y="1100166"/>
            <a:ext cx="1061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PS: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58" y="701863"/>
            <a:ext cx="5177382" cy="5777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3288773"/>
            <a:ext cx="3524250" cy="3190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605</Words>
  <Application>Microsoft Office PowerPoint</Application>
  <PresentationFormat>宽屏</PresentationFormat>
  <Paragraphs>172</Paragraphs>
  <Slides>23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等线</vt:lpstr>
      <vt:lpstr>方正尚酷简体</vt:lpstr>
      <vt:lpstr>华文仿宋</vt:lpstr>
      <vt:lpstr>微软雅黑</vt:lpstr>
      <vt:lpstr>Agency FB</vt:lpstr>
      <vt:lpstr>Arial</vt:lpstr>
      <vt:lpstr>Calibri</vt:lpstr>
      <vt:lpstr>Consolas</vt:lpstr>
      <vt:lpstr>Times New Roman</vt:lpstr>
      <vt:lpstr>Tw Cen MT</vt:lpstr>
      <vt:lpstr>Tw Cen MT Condensed</vt:lpstr>
      <vt:lpstr>Wingdings</vt:lpstr>
      <vt:lpstr>Wingdings 3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/>
  <cp:revision>5</cp:revision>
  <dcterms:created xsi:type="dcterms:W3CDTF">2017-04-11T03:57:00Z</dcterms:created>
  <dcterms:modified xsi:type="dcterms:W3CDTF">2018-05-29T14:33:02Z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